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48" y="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F598C-BD41-44A4-B20B-1A1F23567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6152E-DF3F-474C-974F-43AC6598E5F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01309" y="517889"/>
            <a:ext cx="992623" cy="451174"/>
          </a:xfrm>
        </p:spPr>
        <p:txBody>
          <a:bodyPr>
            <a:normAutofit/>
          </a:bodyPr>
          <a:lstStyle/>
          <a:p>
            <a:r>
              <a:rPr lang="zh-CN" altLang="zh-CN" sz="2400" b="1" kern="100" dirty="0">
                <a:effectLst/>
                <a:ea typeface="华文中宋" panose="02010600040101010101" pitchFamily="2" charset="-122"/>
                <a:cs typeface="Times New Roman" panose="02020603050405020304" pitchFamily="18" charset="0"/>
              </a:rPr>
              <a:t>附件</a:t>
            </a:r>
            <a:r>
              <a:rPr lang="en-US" altLang="zh-CN" sz="2400" b="1" kern="100" dirty="0">
                <a:effectLst/>
                <a:ea typeface="华文中宋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2400" b="1" kern="100" dirty="0">
                <a:effectLst/>
                <a:ea typeface="华文中宋" panose="02010600040101010101" pitchFamily="2" charset="-122"/>
                <a:cs typeface="Times New Roman" panose="02020603050405020304" pitchFamily="18" charset="0"/>
              </a:rPr>
              <a:t>：</a:t>
            </a:r>
            <a:endParaRPr lang="zh-CN" altLang="en-US" sz="72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1441464"/>
            <a:ext cx="9144000" cy="1051013"/>
          </a:xfrm>
        </p:spPr>
        <p:txBody>
          <a:bodyPr>
            <a:normAutofit/>
          </a:bodyPr>
          <a:lstStyle/>
          <a:p>
            <a:pPr algn="ctr">
              <a:lnSpc>
                <a:spcPts val="2500"/>
              </a:lnSpc>
              <a:buNone/>
            </a:pPr>
            <a:r>
              <a:rPr lang="en-US" altLang="zh-CN" b="1" kern="100" dirty="0">
                <a:effectLst/>
                <a:latin typeface="华文中宋" panose="02010600040101010101" pitchFamily="2" charset="-122"/>
                <a:ea typeface="宋体" panose="02010600030101010101" pitchFamily="2" charset="-122"/>
              </a:rPr>
              <a:t>2026</a:t>
            </a:r>
            <a:r>
              <a:rPr lang="zh-CN" altLang="zh-CN" b="1" kern="100" dirty="0">
                <a:effectLst/>
                <a:latin typeface="Times New Roman" panose="02020603050405020304" pitchFamily="18" charset="0"/>
                <a:ea typeface="华文中宋" panose="02010600040101010101" pitchFamily="2" charset="-122"/>
              </a:rPr>
              <a:t>年</a:t>
            </a:r>
            <a:r>
              <a:rPr lang="zh-CN" b="1" kern="100" dirty="0">
                <a:effectLst/>
                <a:latin typeface="Times New Roman" panose="02020603050405020304" pitchFamily="18" charset="0"/>
                <a:ea typeface="华文中宋" panose="02010600040101010101" pitchFamily="2" charset="-122"/>
              </a:rPr>
              <a:t>“青竹启智</a:t>
            </a:r>
            <a:r>
              <a:rPr lang="en-US" altLang="zh-CN" b="1" kern="100" dirty="0">
                <a:effectLst/>
                <a:latin typeface="Times New Roman" panose="02020603050405020304" pitchFamily="18" charset="0"/>
                <a:ea typeface="华文中宋" panose="02010600040101010101" pitchFamily="2" charset="-122"/>
              </a:rPr>
              <a:t> </a:t>
            </a:r>
            <a:r>
              <a:rPr lang="zh-CN" b="1" kern="100" dirty="0">
                <a:effectLst/>
                <a:latin typeface="Times New Roman" panose="02020603050405020304" pitchFamily="18" charset="0"/>
                <a:ea typeface="华文中宋" panose="02010600040101010101" pitchFamily="2" charset="-122"/>
              </a:rPr>
              <a:t>AI共创”创意设计比赛</a:t>
            </a:r>
            <a:r>
              <a:rPr lang="zh-CN" altLang="zh-CN" b="1" kern="100" dirty="0">
                <a:effectLst/>
                <a:ea typeface="华文中宋" panose="02010600040101010101" pitchFamily="2" charset="-122"/>
                <a:cs typeface="Times New Roman" panose="02020603050405020304" pitchFamily="18" charset="0"/>
              </a:rPr>
              <a:t>格式及示范</a:t>
            </a:r>
            <a:endParaRPr lang="zh-CN" altLang="zh-CN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31299" y="2803241"/>
            <a:ext cx="10801350" cy="2208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800"/>
              </a:spcBef>
              <a:spcAft>
                <a:spcPts val="1200"/>
              </a:spcAft>
              <a:buNone/>
            </a:pPr>
            <a:r>
              <a:rPr lang="zh-CN" altLang="en-US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排版建议</a:t>
            </a:r>
            <a:endParaRPr lang="zh-CN" altLang="en-US" b="1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zh-CN" altLang="en-US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字体选择</a:t>
            </a:r>
            <a:r>
              <a:rPr lang="zh-CN" altLang="en-US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：选择清晰、易读的字体，如微软雅黑或微软雅黑 </a:t>
            </a:r>
            <a:r>
              <a:rPr lang="en-US" altLang="zh-CN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Light</a:t>
            </a:r>
            <a:r>
              <a:rPr lang="zh-CN" altLang="en-US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，标题可用稍大或更加醒目的字体。</a:t>
            </a:r>
            <a:endParaRPr lang="zh-CN" altLang="en-US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zh-CN" altLang="en-US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颜色搭配</a:t>
            </a:r>
            <a:r>
              <a:rPr lang="zh-CN" altLang="en-US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：选用和谐的色彩方案，背景色与字体颜色应有足够对比，确保内容可读性。</a:t>
            </a:r>
            <a:endParaRPr lang="zh-CN" altLang="en-US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zh-CN" altLang="en-US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图文布局</a:t>
            </a:r>
            <a:r>
              <a:rPr lang="zh-CN" altLang="en-US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：保持足够的留白，避免页面过于拥挤。图片应清晰可见，适当使用图例或图标增强视觉效果。</a:t>
            </a:r>
            <a:endParaRPr lang="zh-CN" altLang="en-US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zh-CN" altLang="en-US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统一风格</a:t>
            </a:r>
            <a:r>
              <a:rPr lang="zh-CN" altLang="en-US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：使用一致的标题样式、段落格式和项目符号，保持整个</a:t>
            </a:r>
            <a:r>
              <a:rPr lang="en-US" altLang="zh-CN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的视觉统一。</a:t>
            </a:r>
            <a:endParaRPr lang="zh-CN" altLang="en-US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19340" y="391980"/>
            <a:ext cx="4185409" cy="690998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900"/>
              </a:spcBef>
              <a:spcAft>
                <a:spcPts val="1200"/>
              </a:spcAft>
              <a:buNone/>
            </a:pPr>
            <a:r>
              <a:rPr lang="en-US" altLang="zh-CN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模板结构</a:t>
            </a:r>
            <a:endParaRPr lang="zh-CN" altLang="en-US" b="1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04749" y="5505111"/>
            <a:ext cx="6097348" cy="2028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ct val="120000"/>
              </a:lnSpc>
              <a:spcBef>
                <a:spcPts val="1200"/>
              </a:spcBef>
              <a:spcAft>
                <a:spcPts val="750"/>
              </a:spcAft>
            </a:pPr>
            <a:r>
              <a:rPr lang="en-US" altLang="zh-CN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6.  </a:t>
            </a:r>
            <a:r>
              <a:rPr lang="zh-CN" altLang="en-US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总结页</a:t>
            </a:r>
            <a:endParaRPr lang="zh-CN" altLang="en-US" sz="16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简短总结作品的核心亮点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可包括作品的预期影响或希望达成的效果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  <a:buNone/>
            </a:pPr>
            <a:br>
              <a:rPr lang="zh-CN" altLang="en-US" sz="18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24530" y="1609018"/>
            <a:ext cx="3296199" cy="2079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ct val="120000"/>
              </a:lnSpc>
              <a:spcBef>
                <a:spcPts val="1200"/>
              </a:spcBef>
              <a:spcAft>
                <a:spcPts val="750"/>
              </a:spcAft>
            </a:pPr>
            <a:r>
              <a:rPr lang="en-US" altLang="zh-CN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  </a:t>
            </a:r>
            <a:r>
              <a:rPr lang="zh-CN" altLang="en-US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封面页</a:t>
            </a:r>
            <a:endParaRPr lang="zh-CN" altLang="en-US" sz="16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大赛名称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作品名称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作者姓名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、学院专业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日期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24530" y="4059862"/>
            <a:ext cx="6097348" cy="2079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ct val="120000"/>
              </a:lnSpc>
              <a:spcBef>
                <a:spcPts val="1200"/>
              </a:spcBef>
              <a:spcAft>
                <a:spcPts val="750"/>
              </a:spcAft>
            </a:pPr>
            <a:r>
              <a:rPr lang="en-US" altLang="zh-CN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2.  </a:t>
            </a:r>
            <a:r>
              <a:rPr lang="zh-CN" altLang="en-US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目录页</a:t>
            </a:r>
            <a:endParaRPr lang="zh-CN" altLang="en-US" sz="16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列出</a:t>
            </a:r>
            <a:r>
              <a:rPr lang="en-US" altLang="zh-CN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主要内容的标题，如：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00200" lvl="3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作品理念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00200" lvl="3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作品内容介绍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00200" lvl="3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设计样稿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004749" y="616049"/>
            <a:ext cx="6209070" cy="1177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ct val="120000"/>
              </a:lnSpc>
              <a:spcBef>
                <a:spcPts val="1200"/>
              </a:spcBef>
              <a:spcAft>
                <a:spcPts val="750"/>
              </a:spcAft>
            </a:pPr>
            <a:r>
              <a:rPr lang="en-US" altLang="zh-CN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3.  </a:t>
            </a:r>
            <a:r>
              <a:rPr lang="zh-CN" altLang="en-US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作品理念</a:t>
            </a:r>
            <a:endParaRPr lang="zh-CN" altLang="en-US" sz="16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简要描述作品的创作背景和理念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使用简洁的文字，搭配相关的图片或插图，提高视觉吸引力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09665" y="2131881"/>
            <a:ext cx="7329948" cy="1177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ct val="120000"/>
              </a:lnSpc>
              <a:spcBef>
                <a:spcPts val="1200"/>
              </a:spcBef>
              <a:spcAft>
                <a:spcPts val="750"/>
              </a:spcAft>
            </a:pPr>
            <a:r>
              <a:rPr lang="en-US" altLang="zh-CN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4.  </a:t>
            </a:r>
            <a:r>
              <a:rPr lang="zh-CN" altLang="en-US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作品内容介绍</a:t>
            </a:r>
            <a:endParaRPr lang="zh-CN" altLang="en-US" sz="16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详细描述作品的主题、想要传达的信息或情感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可以使用图文结合的方式，适当添加示意图或照片来辅助说明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004749" y="3593050"/>
            <a:ext cx="7352070" cy="16287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ct val="120000"/>
              </a:lnSpc>
              <a:spcBef>
                <a:spcPts val="1200"/>
              </a:spcBef>
              <a:spcAft>
                <a:spcPts val="750"/>
              </a:spcAft>
            </a:pPr>
            <a:r>
              <a:rPr lang="en-US" altLang="zh-CN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5.  </a:t>
            </a:r>
            <a:r>
              <a:rPr lang="zh-CN" altLang="en-US" sz="1600" b="1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设计样稿</a:t>
            </a:r>
            <a:endParaRPr lang="zh-CN" altLang="en-US" sz="16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展示作品的设计样稿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每个设计样稿可附上简短的说明，描述设计思路和细节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2" indent="-228600" algn="l">
              <a:lnSpc>
                <a:spcPct val="120000"/>
              </a:lnSpc>
              <a:spcAft>
                <a:spcPts val="1500"/>
              </a:spcAft>
              <a:buFont typeface="+mj-lt"/>
              <a:buAutoNum type="arabicPeriod"/>
            </a:pPr>
            <a:r>
              <a:rPr lang="zh-CN" altLang="en-US" sz="1400" b="0" i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保持一致的排版风格，确保每页的格式统一</a:t>
            </a:r>
            <a:endParaRPr lang="zh-CN" altLang="en-US" sz="1400" b="0" i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75200" y="996180"/>
            <a:ext cx="4505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*以下为</a:t>
            </a:r>
            <a:r>
              <a:rPr lang="en-US" altLang="zh-CN" sz="1400" dirty="0"/>
              <a:t>ppt</a:t>
            </a:r>
            <a:r>
              <a:rPr lang="zh-CN" altLang="en-US" sz="1400" dirty="0"/>
              <a:t>内容顺序，页数不超过十页</a:t>
            </a:r>
            <a:endParaRPr lang="zh-CN" altLang="en-US" sz="14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2ZmNzQ1ZTJkMWZmM2FkOWI5OWI4ZWRmZWUwODE3MDg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495</Words>
  <Application>WPS 演示</Application>
  <PresentationFormat>宽屏</PresentationFormat>
  <Paragraphs>44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华文中宋</vt:lpstr>
      <vt:lpstr>Times New Roman</vt:lpstr>
      <vt:lpstr>微软雅黑</vt:lpstr>
      <vt:lpstr>等线 Light</vt:lpstr>
      <vt:lpstr>Arial Unicode MS</vt:lpstr>
      <vt:lpstr>等线</vt:lpstr>
      <vt:lpstr>Calibri</vt:lpstr>
      <vt:lpstr>Office 主题​​</vt:lpstr>
      <vt:lpstr>附件2：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吸 吸</dc:creator>
  <cp:lastModifiedBy>企业用户_690234451</cp:lastModifiedBy>
  <cp:revision>5</cp:revision>
  <dcterms:created xsi:type="dcterms:W3CDTF">2025-03-26T13:51:00Z</dcterms:created>
  <dcterms:modified xsi:type="dcterms:W3CDTF">2026-03-30T00:12:51Z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DBB2FB4CB01A48608CD5BC0C4B9AE125_12</vt:lpwstr>
  </property>
  <property fmtid="{D5CDD505-2E9C-101B-9397-08002B2CF9AE}" pid="3" name="KSOProductBuildVer">
    <vt:lpwstr>2052-12.1.0.18608</vt:lpwstr>
  </property>
</Properties>
</file>